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1" r:id="rId8"/>
    <p:sldId id="262" r:id="rId9"/>
    <p:sldId id="263" r:id="rId10"/>
    <p:sldId id="264" r:id="rId11"/>
    <p:sldId id="265" r:id="rId12"/>
  </p:sldIdLst>
  <p:sldSz cx="14630400" cy="8229600"/>
  <p:notesSz cx="8229600" cy="14630400"/>
  <p:embeddedFontLst>
    <p:embeddedFont>
      <p:font typeface="Dela Gothic One" panose="00000500000000000000" pitchFamily="34" charset="-128"/>
      <p:regular r:id="rId16"/>
    </p:embeddedFont>
    <p:embeddedFont>
      <p:font typeface="Dela Gothic One" panose="00000500000000000000" pitchFamily="34" charset="-122"/>
      <p:regular r:id="rId17"/>
    </p:embeddedFont>
    <p:embeddedFont>
      <p:font typeface="Dela Gothic One" panose="00000500000000000000" pitchFamily="34" charset="-120"/>
      <p:regular r:id="rId18"/>
    </p:embeddedFont>
    <p:embeddedFont>
      <p:font typeface="DM Sans" pitchFamily="34" charset="0"/>
      <p:bold r:id="rId19"/>
    </p:embeddedFont>
    <p:embeddedFont>
      <p:font typeface="DM Sans" pitchFamily="34" charset="-122"/>
      <p:bold r:id="rId20"/>
    </p:embeddedFont>
    <p:embeddedFont>
      <p:font typeface="DM Sans" pitchFamily="34" charset="-120"/>
      <p:bold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0.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21951"/>
            <a:ext cx="7627382" cy="1967151"/>
          </a:xfrm>
          <a:prstGeom prst="rect">
            <a:avLst/>
          </a:prstGeom>
          <a:noFill/>
        </p:spPr>
        <p:txBody>
          <a:bodyPr wrap="square" lIns="0" tIns="0" rIns="0" bIns="0" rtlCol="0" anchor="t"/>
          <a:lstStyle/>
          <a:p>
            <a:pPr marL="0" indent="0">
              <a:lnSpc>
                <a:spcPts val="7700"/>
              </a:lnSpc>
              <a:buNone/>
            </a:pPr>
            <a:r>
              <a:rPr lang="en-US" sz="61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DDoS Attack Detection</a:t>
            </a:r>
            <a:endParaRPr lang="en-US" sz="6150" dirty="0"/>
          </a:p>
        </p:txBody>
      </p:sp>
      <p:sp>
        <p:nvSpPr>
          <p:cNvPr id="4" name="Text 1"/>
          <p:cNvSpPr/>
          <p:nvPr/>
        </p:nvSpPr>
        <p:spPr>
          <a:xfrm>
            <a:off x="758309" y="3614023"/>
            <a:ext cx="7627382"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 </a:t>
            </a:r>
            <a:r>
              <a:rPr lang="en-US" sz="1700" b="1" dirty="0">
                <a:solidFill>
                  <a:srgbClr val="FFE5E5"/>
                </a:solidFill>
                <a:latin typeface="DM Sans" pitchFamily="34" charset="0"/>
                <a:ea typeface="DM Sans" pitchFamily="34" charset="-122"/>
                <a:cs typeface="DM Sans" pitchFamily="34" charset="-120"/>
              </a:rPr>
              <a:t>Distributed Denial-of-Service (DDoS)</a:t>
            </a:r>
            <a:r>
              <a:rPr lang="en-US" sz="1700" dirty="0">
                <a:solidFill>
                  <a:srgbClr val="FFE5E5"/>
                </a:solidFill>
                <a:latin typeface="DM Sans" pitchFamily="34" charset="0"/>
                <a:ea typeface="DM Sans" pitchFamily="34" charset="-122"/>
                <a:cs typeface="DM Sans" pitchFamily="34" charset="-120"/>
              </a:rPr>
              <a:t> attack is a malicious cyberattack that aims to disrupt a computer or network resource by overwhelming it with traffic from multiple sources.</a:t>
            </a:r>
            <a:endParaRPr lang="en-US" sz="1700" dirty="0"/>
          </a:p>
        </p:txBody>
      </p:sp>
      <p:sp>
        <p:nvSpPr>
          <p:cNvPr id="5" name="Text 2"/>
          <p:cNvSpPr/>
          <p:nvPr/>
        </p:nvSpPr>
        <p:spPr>
          <a:xfrm>
            <a:off x="758309" y="4897874"/>
            <a:ext cx="7627382"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This is typically achieved using a botnet, a network of compromised devices controlled by an attacker to flood the target system with traffic, rendering it unable to handle legitimate requests.</a:t>
            </a:r>
            <a:endParaRPr lang="en-US" sz="1700" dirty="0"/>
          </a:p>
        </p:txBody>
      </p:sp>
      <p:sp>
        <p:nvSpPr>
          <p:cNvPr id="6" name="Shape 3"/>
          <p:cNvSpPr/>
          <p:nvPr/>
        </p:nvSpPr>
        <p:spPr>
          <a:xfrm>
            <a:off x="4398645" y="6181725"/>
            <a:ext cx="346591" cy="346591"/>
          </a:xfrm>
          <a:prstGeom prst="roundRect">
            <a:avLst>
              <a:gd name="adj" fmla="val 26380043"/>
            </a:avLst>
          </a:prstGeom>
          <a:noFill/>
          <a:ln w="7620">
            <a:solidFill>
              <a:srgbClr val="FFFFFF"/>
            </a:solidFill>
            <a:prstDash val="solid"/>
          </a:ln>
        </p:spPr>
      </p:sp>
      <p:pic>
        <p:nvPicPr>
          <p:cNvPr id="7" name="Image 1" descr="preencoded.png"/>
          <p:cNvPicPr>
            <a:picLocks noChangeAspect="1"/>
          </p:cNvPicPr>
          <p:nvPr/>
        </p:nvPicPr>
        <p:blipFill>
          <a:blip r:embed="rId2"/>
          <a:stretch>
            <a:fillRect/>
          </a:stretch>
        </p:blipFill>
        <p:spPr>
          <a:xfrm>
            <a:off x="4406265" y="6189345"/>
            <a:ext cx="331351" cy="331351"/>
          </a:xfrm>
          <a:prstGeom prst="rect">
            <a:avLst/>
          </a:prstGeom>
        </p:spPr>
      </p:pic>
      <p:sp>
        <p:nvSpPr>
          <p:cNvPr id="8" name="Text 4"/>
          <p:cNvSpPr/>
          <p:nvPr/>
        </p:nvSpPr>
        <p:spPr>
          <a:xfrm>
            <a:off x="3331369" y="6528435"/>
            <a:ext cx="2481143" cy="379214"/>
          </a:xfrm>
          <a:prstGeom prst="rect">
            <a:avLst/>
          </a:prstGeom>
          <a:noFill/>
        </p:spPr>
        <p:txBody>
          <a:bodyPr wrap="none" lIns="0" tIns="0" rIns="0" bIns="0" rtlCol="0" anchor="t"/>
          <a:lstStyle/>
          <a:p>
            <a:pPr marL="0" indent="0" algn="ctr">
              <a:lnSpc>
                <a:spcPts val="2950"/>
              </a:lnSpc>
              <a:buNone/>
            </a:pPr>
            <a:r>
              <a:rPr lang="en-US" sz="2100" b="1" dirty="0">
                <a:solidFill>
                  <a:srgbClr val="FFE5E5"/>
                </a:solidFill>
                <a:latin typeface="DM Sans" pitchFamily="34" charset="0"/>
                <a:ea typeface="DM Sans" pitchFamily="34" charset="-122"/>
                <a:cs typeface="DM Sans" pitchFamily="34" charset="-120"/>
              </a:rPr>
              <a:t>by PRATIK BAGADE</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8977" y="507325"/>
            <a:ext cx="7051715" cy="575786"/>
          </a:xfrm>
          <a:prstGeom prst="rect">
            <a:avLst/>
          </a:prstGeom>
          <a:noFill/>
        </p:spPr>
        <p:txBody>
          <a:bodyPr wrap="none" lIns="0" tIns="0" rIns="0" bIns="0" rtlCol="0" anchor="t"/>
          <a:lstStyle/>
          <a:p>
            <a:pPr marL="0" indent="0">
              <a:lnSpc>
                <a:spcPts val="4500"/>
              </a:lnSpc>
              <a:buNone/>
            </a:pPr>
            <a:r>
              <a:rPr lang="en-US" sz="36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How a DDoS attack works:</a:t>
            </a:r>
            <a:endParaRPr lang="en-US" sz="3600" dirty="0"/>
          </a:p>
        </p:txBody>
      </p:sp>
      <p:pic>
        <p:nvPicPr>
          <p:cNvPr id="4" name="Image 1" descr="preencoded.png"/>
          <p:cNvPicPr>
            <a:picLocks noChangeAspect="1"/>
          </p:cNvPicPr>
          <p:nvPr/>
        </p:nvPicPr>
        <p:blipFill>
          <a:blip r:embed="rId2"/>
          <a:stretch>
            <a:fillRect/>
          </a:stretch>
        </p:blipFill>
        <p:spPr>
          <a:xfrm>
            <a:off x="6098977" y="1345644"/>
            <a:ext cx="3828098" cy="2365891"/>
          </a:xfrm>
          <a:prstGeom prst="rect">
            <a:avLst/>
          </a:prstGeom>
        </p:spPr>
      </p:pic>
      <p:sp>
        <p:nvSpPr>
          <p:cNvPr id="5" name="Text 1"/>
          <p:cNvSpPr/>
          <p:nvPr/>
        </p:nvSpPr>
        <p:spPr>
          <a:xfrm>
            <a:off x="6098977" y="3930253"/>
            <a:ext cx="3828098" cy="560070"/>
          </a:xfrm>
          <a:prstGeom prst="rect">
            <a:avLst/>
          </a:prstGeom>
          <a:noFill/>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DDoS attacks come in various forms, including SYN floods, HTTP floods, and DNS amplification.</a:t>
            </a:r>
            <a:endParaRPr lang="en-US" sz="1350" dirty="0"/>
          </a:p>
        </p:txBody>
      </p:sp>
      <p:pic>
        <p:nvPicPr>
          <p:cNvPr id="6" name="Image 2" descr="preencoded.png"/>
          <p:cNvPicPr>
            <a:picLocks noChangeAspect="1"/>
          </p:cNvPicPr>
          <p:nvPr/>
        </p:nvPicPr>
        <p:blipFill>
          <a:blip r:embed="rId3"/>
          <a:stretch>
            <a:fillRect/>
          </a:stretch>
        </p:blipFill>
        <p:spPr>
          <a:xfrm>
            <a:off x="10189607" y="1345644"/>
            <a:ext cx="3828217" cy="2366010"/>
          </a:xfrm>
          <a:prstGeom prst="rect">
            <a:avLst/>
          </a:prstGeom>
        </p:spPr>
      </p:pic>
      <p:sp>
        <p:nvSpPr>
          <p:cNvPr id="7" name="Text 2"/>
          <p:cNvSpPr/>
          <p:nvPr/>
        </p:nvSpPr>
        <p:spPr>
          <a:xfrm>
            <a:off x="10189607" y="3930372"/>
            <a:ext cx="3828217" cy="560070"/>
          </a:xfrm>
          <a:prstGeom prst="rect">
            <a:avLst/>
          </a:prstGeom>
          <a:noFill/>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Attackers are targeting critical infrastructure, including power grids and financial institutions.</a:t>
            </a:r>
            <a:endParaRPr lang="en-US" sz="1350" dirty="0"/>
          </a:p>
        </p:txBody>
      </p:sp>
      <p:sp>
        <p:nvSpPr>
          <p:cNvPr id="8" name="Shape 3"/>
          <p:cNvSpPr/>
          <p:nvPr/>
        </p:nvSpPr>
        <p:spPr>
          <a:xfrm>
            <a:off x="6098977" y="4884301"/>
            <a:ext cx="393859" cy="393859"/>
          </a:xfrm>
          <a:prstGeom prst="roundRect">
            <a:avLst>
              <a:gd name="adj" fmla="val 18667"/>
            </a:avLst>
          </a:prstGeom>
          <a:solidFill>
            <a:srgbClr val="740B0B"/>
          </a:solidFill>
          <a:ln w="7620">
            <a:solidFill>
              <a:srgbClr val="8D2424"/>
            </a:solidFill>
            <a:prstDash val="solid"/>
          </a:ln>
        </p:spPr>
      </p:sp>
      <p:sp>
        <p:nvSpPr>
          <p:cNvPr id="9" name="Text 4"/>
          <p:cNvSpPr/>
          <p:nvPr/>
        </p:nvSpPr>
        <p:spPr>
          <a:xfrm>
            <a:off x="6214586" y="4942999"/>
            <a:ext cx="162520" cy="276344"/>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150" dirty="0"/>
          </a:p>
        </p:txBody>
      </p:sp>
      <p:sp>
        <p:nvSpPr>
          <p:cNvPr id="10" name="Text 5"/>
          <p:cNvSpPr/>
          <p:nvPr/>
        </p:nvSpPr>
        <p:spPr>
          <a:xfrm>
            <a:off x="6667857" y="4884301"/>
            <a:ext cx="2303264" cy="287893"/>
          </a:xfrm>
          <a:prstGeom prst="rect">
            <a:avLst/>
          </a:prstGeom>
          <a:noFill/>
        </p:spPr>
        <p:txBody>
          <a:bodyPr wrap="none" lIns="0" tIns="0" rIns="0" bIns="0" rtlCol="0" anchor="t"/>
          <a:lstStyle/>
          <a:p>
            <a:pPr marL="0" indent="0">
              <a:lnSpc>
                <a:spcPts val="2250"/>
              </a:lnSpc>
              <a:buNone/>
            </a:pPr>
            <a:r>
              <a:rPr lang="en-US" sz="18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Botnet creation</a:t>
            </a:r>
            <a:endParaRPr lang="en-US" sz="1800" dirty="0"/>
          </a:p>
        </p:txBody>
      </p:sp>
      <p:sp>
        <p:nvSpPr>
          <p:cNvPr id="11" name="Text 6"/>
          <p:cNvSpPr/>
          <p:nvPr/>
        </p:nvSpPr>
        <p:spPr>
          <a:xfrm>
            <a:off x="6667857" y="5277207"/>
            <a:ext cx="3303032" cy="840105"/>
          </a:xfrm>
          <a:prstGeom prst="rect">
            <a:avLst/>
          </a:prstGeom>
          <a:noFill/>
        </p:spPr>
        <p:txBody>
          <a:bodyPr wrap="square" lIns="0" tIns="0" rIns="0" bIns="0" rtlCol="0" anchor="t"/>
          <a:lstStyle/>
          <a:p>
            <a:pPr marL="0" indent="0">
              <a:lnSpc>
                <a:spcPts val="2200"/>
              </a:lnSpc>
              <a:buNone/>
            </a:pPr>
            <a:r>
              <a:rPr lang="en-US" sz="1350" dirty="0">
                <a:solidFill>
                  <a:srgbClr val="FFE5E5"/>
                </a:solidFill>
                <a:latin typeface="DM Sans" pitchFamily="34" charset="0"/>
                <a:ea typeface="DM Sans" pitchFamily="34" charset="-122"/>
                <a:cs typeface="DM Sans" pitchFamily="34" charset="-120"/>
              </a:rPr>
              <a:t>Attackers create a network of compromised devices (bots) by infecting them with malware.</a:t>
            </a:r>
            <a:endParaRPr lang="en-US" sz="1350" dirty="0"/>
          </a:p>
        </p:txBody>
      </p:sp>
      <p:sp>
        <p:nvSpPr>
          <p:cNvPr id="12" name="Shape 7"/>
          <p:cNvSpPr/>
          <p:nvPr/>
        </p:nvSpPr>
        <p:spPr>
          <a:xfrm>
            <a:off x="10145911" y="4884301"/>
            <a:ext cx="393859" cy="393859"/>
          </a:xfrm>
          <a:prstGeom prst="roundRect">
            <a:avLst>
              <a:gd name="adj" fmla="val 18667"/>
            </a:avLst>
          </a:prstGeom>
          <a:solidFill>
            <a:srgbClr val="740B0B"/>
          </a:solidFill>
          <a:ln w="7620">
            <a:solidFill>
              <a:srgbClr val="8D2424"/>
            </a:solidFill>
            <a:prstDash val="solid"/>
          </a:ln>
        </p:spPr>
      </p:sp>
      <p:sp>
        <p:nvSpPr>
          <p:cNvPr id="13" name="Text 8"/>
          <p:cNvSpPr/>
          <p:nvPr/>
        </p:nvSpPr>
        <p:spPr>
          <a:xfrm>
            <a:off x="10227350" y="4942999"/>
            <a:ext cx="230862" cy="276344"/>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150" dirty="0"/>
          </a:p>
        </p:txBody>
      </p:sp>
      <p:sp>
        <p:nvSpPr>
          <p:cNvPr id="14" name="Text 9"/>
          <p:cNvSpPr/>
          <p:nvPr/>
        </p:nvSpPr>
        <p:spPr>
          <a:xfrm>
            <a:off x="10714792" y="4884301"/>
            <a:ext cx="2494121" cy="287893"/>
          </a:xfrm>
          <a:prstGeom prst="rect">
            <a:avLst/>
          </a:prstGeom>
          <a:noFill/>
        </p:spPr>
        <p:txBody>
          <a:bodyPr wrap="none" lIns="0" tIns="0" rIns="0" bIns="0" rtlCol="0" anchor="t"/>
          <a:lstStyle/>
          <a:p>
            <a:pPr marL="0" indent="0">
              <a:lnSpc>
                <a:spcPts val="2250"/>
              </a:lnSpc>
              <a:buNone/>
            </a:pPr>
            <a:r>
              <a:rPr lang="en-US" sz="18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Traffic generation</a:t>
            </a:r>
            <a:endParaRPr lang="en-US" sz="1800" dirty="0"/>
          </a:p>
        </p:txBody>
      </p:sp>
      <p:sp>
        <p:nvSpPr>
          <p:cNvPr id="15" name="Text 10"/>
          <p:cNvSpPr/>
          <p:nvPr/>
        </p:nvSpPr>
        <p:spPr>
          <a:xfrm>
            <a:off x="10714792" y="5277207"/>
            <a:ext cx="3303032" cy="840105"/>
          </a:xfrm>
          <a:prstGeom prst="rect">
            <a:avLst/>
          </a:prstGeom>
          <a:noFill/>
        </p:spPr>
        <p:txBody>
          <a:bodyPr wrap="square" lIns="0" tIns="0" rIns="0" bIns="0" rtlCol="0" anchor="t"/>
          <a:lstStyle/>
          <a:p>
            <a:pPr marL="0" indent="0">
              <a:lnSpc>
                <a:spcPts val="2200"/>
              </a:lnSpc>
              <a:buNone/>
            </a:pPr>
            <a:r>
              <a:rPr lang="en-US" sz="1350" dirty="0">
                <a:solidFill>
                  <a:srgbClr val="FFE5E5"/>
                </a:solidFill>
                <a:latin typeface="DM Sans" pitchFamily="34" charset="0"/>
                <a:ea typeface="DM Sans" pitchFamily="34" charset="-122"/>
                <a:cs typeface="DM Sans" pitchFamily="34" charset="-120"/>
              </a:rPr>
              <a:t>The attacker instructs the bots to send a massive amount of traffic to the targeted system.</a:t>
            </a:r>
            <a:endParaRPr lang="en-US" sz="1350" dirty="0"/>
          </a:p>
        </p:txBody>
      </p:sp>
      <p:sp>
        <p:nvSpPr>
          <p:cNvPr id="16" name="Shape 11"/>
          <p:cNvSpPr/>
          <p:nvPr/>
        </p:nvSpPr>
        <p:spPr>
          <a:xfrm>
            <a:off x="6098977" y="6489263"/>
            <a:ext cx="393859" cy="393859"/>
          </a:xfrm>
          <a:prstGeom prst="roundRect">
            <a:avLst>
              <a:gd name="adj" fmla="val 18667"/>
            </a:avLst>
          </a:prstGeom>
          <a:solidFill>
            <a:srgbClr val="740B0B"/>
          </a:solidFill>
          <a:ln w="7620">
            <a:solidFill>
              <a:srgbClr val="8D2424"/>
            </a:solidFill>
            <a:prstDash val="solid"/>
          </a:ln>
        </p:spPr>
      </p:sp>
      <p:sp>
        <p:nvSpPr>
          <p:cNvPr id="17" name="Text 12"/>
          <p:cNvSpPr/>
          <p:nvPr/>
        </p:nvSpPr>
        <p:spPr>
          <a:xfrm>
            <a:off x="6174105" y="6547961"/>
            <a:ext cx="243483" cy="276344"/>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150" dirty="0"/>
          </a:p>
        </p:txBody>
      </p:sp>
      <p:sp>
        <p:nvSpPr>
          <p:cNvPr id="18" name="Text 13"/>
          <p:cNvSpPr/>
          <p:nvPr/>
        </p:nvSpPr>
        <p:spPr>
          <a:xfrm>
            <a:off x="6667857" y="6489263"/>
            <a:ext cx="2303264" cy="287893"/>
          </a:xfrm>
          <a:prstGeom prst="rect">
            <a:avLst/>
          </a:prstGeom>
          <a:noFill/>
        </p:spPr>
        <p:txBody>
          <a:bodyPr wrap="none" lIns="0" tIns="0" rIns="0" bIns="0" rtlCol="0" anchor="t"/>
          <a:lstStyle/>
          <a:p>
            <a:pPr marL="0" indent="0">
              <a:lnSpc>
                <a:spcPts val="2250"/>
              </a:lnSpc>
              <a:buNone/>
            </a:pPr>
            <a:r>
              <a:rPr lang="en-US" sz="18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Traffic flood</a:t>
            </a:r>
            <a:endParaRPr lang="en-US" sz="1800" dirty="0"/>
          </a:p>
        </p:txBody>
      </p:sp>
      <p:sp>
        <p:nvSpPr>
          <p:cNvPr id="19" name="Text 14"/>
          <p:cNvSpPr/>
          <p:nvPr/>
        </p:nvSpPr>
        <p:spPr>
          <a:xfrm>
            <a:off x="6667857" y="6882170"/>
            <a:ext cx="3303032" cy="840105"/>
          </a:xfrm>
          <a:prstGeom prst="rect">
            <a:avLst/>
          </a:prstGeom>
          <a:noFill/>
        </p:spPr>
        <p:txBody>
          <a:bodyPr wrap="square" lIns="0" tIns="0" rIns="0" bIns="0" rtlCol="0" anchor="t"/>
          <a:lstStyle/>
          <a:p>
            <a:pPr marL="0" indent="0">
              <a:lnSpc>
                <a:spcPts val="2200"/>
              </a:lnSpc>
              <a:buNone/>
            </a:pPr>
            <a:r>
              <a:rPr lang="en-US" sz="1350" dirty="0">
                <a:solidFill>
                  <a:srgbClr val="FFE5E5"/>
                </a:solidFill>
                <a:latin typeface="DM Sans" pitchFamily="34" charset="0"/>
                <a:ea typeface="DM Sans" pitchFamily="34" charset="-122"/>
                <a:cs typeface="DM Sans" pitchFamily="34" charset="-120"/>
              </a:rPr>
              <a:t>The bots overwhelm the targeted system with traffic, making it difficult to handle legitimate requests.</a:t>
            </a:r>
            <a:endParaRPr lang="en-US" sz="1350" dirty="0"/>
          </a:p>
        </p:txBody>
      </p:sp>
      <p:sp>
        <p:nvSpPr>
          <p:cNvPr id="20" name="Shape 15"/>
          <p:cNvSpPr/>
          <p:nvPr/>
        </p:nvSpPr>
        <p:spPr>
          <a:xfrm>
            <a:off x="10145911" y="6489263"/>
            <a:ext cx="393859" cy="393859"/>
          </a:xfrm>
          <a:prstGeom prst="roundRect">
            <a:avLst>
              <a:gd name="adj" fmla="val 18667"/>
            </a:avLst>
          </a:prstGeom>
          <a:solidFill>
            <a:srgbClr val="740B0B"/>
          </a:solidFill>
          <a:ln w="7620">
            <a:solidFill>
              <a:srgbClr val="8D2424"/>
            </a:solidFill>
            <a:prstDash val="solid"/>
          </a:ln>
        </p:spPr>
      </p:sp>
      <p:sp>
        <p:nvSpPr>
          <p:cNvPr id="21" name="Text 16"/>
          <p:cNvSpPr/>
          <p:nvPr/>
        </p:nvSpPr>
        <p:spPr>
          <a:xfrm>
            <a:off x="10215086" y="6547961"/>
            <a:ext cx="255389" cy="276344"/>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4</a:t>
            </a:r>
            <a:endParaRPr lang="en-US" sz="2150" dirty="0"/>
          </a:p>
        </p:txBody>
      </p:sp>
      <p:sp>
        <p:nvSpPr>
          <p:cNvPr id="22" name="Text 17"/>
          <p:cNvSpPr/>
          <p:nvPr/>
        </p:nvSpPr>
        <p:spPr>
          <a:xfrm>
            <a:off x="10714792" y="6489263"/>
            <a:ext cx="2307312" cy="287893"/>
          </a:xfrm>
          <a:prstGeom prst="rect">
            <a:avLst/>
          </a:prstGeom>
          <a:noFill/>
        </p:spPr>
        <p:txBody>
          <a:bodyPr wrap="none" lIns="0" tIns="0" rIns="0" bIns="0" rtlCol="0" anchor="t"/>
          <a:lstStyle/>
          <a:p>
            <a:pPr marL="0" indent="0">
              <a:lnSpc>
                <a:spcPts val="2250"/>
              </a:lnSpc>
              <a:buNone/>
            </a:pPr>
            <a:r>
              <a:rPr lang="en-US" sz="18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System overload</a:t>
            </a:r>
            <a:endParaRPr lang="en-US" sz="1800" dirty="0"/>
          </a:p>
        </p:txBody>
      </p:sp>
      <p:sp>
        <p:nvSpPr>
          <p:cNvPr id="23" name="Text 18"/>
          <p:cNvSpPr/>
          <p:nvPr/>
        </p:nvSpPr>
        <p:spPr>
          <a:xfrm>
            <a:off x="10714792" y="6882170"/>
            <a:ext cx="3303032" cy="840105"/>
          </a:xfrm>
          <a:prstGeom prst="rect">
            <a:avLst/>
          </a:prstGeom>
          <a:noFill/>
        </p:spPr>
        <p:txBody>
          <a:bodyPr wrap="square" lIns="0" tIns="0" rIns="0" bIns="0" rtlCol="0" anchor="t"/>
          <a:lstStyle/>
          <a:p>
            <a:pPr marL="0" indent="0">
              <a:lnSpc>
                <a:spcPts val="2200"/>
              </a:lnSpc>
              <a:buNone/>
            </a:pPr>
            <a:r>
              <a:rPr lang="en-US" sz="1350" dirty="0">
                <a:solidFill>
                  <a:srgbClr val="FFE5E5"/>
                </a:solidFill>
                <a:latin typeface="DM Sans" pitchFamily="34" charset="0"/>
                <a:ea typeface="DM Sans" pitchFamily="34" charset="-122"/>
                <a:cs typeface="DM Sans" pitchFamily="34" charset="-120"/>
              </a:rPr>
              <a:t>The targeted system becomes overwhelmed and unable to function properly.</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5323" y="888206"/>
            <a:ext cx="7372112" cy="634722"/>
          </a:xfrm>
          <a:prstGeom prst="rect">
            <a:avLst/>
          </a:prstGeom>
          <a:noFill/>
        </p:spPr>
        <p:txBody>
          <a:bodyPr wrap="none" lIns="0" tIns="0" rIns="0" bIns="0" rtlCol="0" anchor="t"/>
          <a:lstStyle/>
          <a:p>
            <a:pPr marL="0" indent="0">
              <a:lnSpc>
                <a:spcPts val="4950"/>
              </a:lnSpc>
              <a:buNone/>
            </a:pPr>
            <a:r>
              <a:rPr lang="en-US" sz="3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Detecting DDoS Attacks</a:t>
            </a:r>
            <a:endParaRPr lang="en-US" sz="3950" dirty="0"/>
          </a:p>
        </p:txBody>
      </p:sp>
      <p:sp>
        <p:nvSpPr>
          <p:cNvPr id="4" name="Text 1"/>
          <p:cNvSpPr/>
          <p:nvPr/>
        </p:nvSpPr>
        <p:spPr>
          <a:xfrm>
            <a:off x="675323" y="1812369"/>
            <a:ext cx="7793355" cy="1234916"/>
          </a:xfrm>
          <a:prstGeom prst="rect">
            <a:avLst/>
          </a:prstGeom>
          <a:noFill/>
        </p:spPr>
        <p:txBody>
          <a:bodyPr wrap="squar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Detecting DDoS attacks requires monitoring network traffic for abnormal patterns. These anomalies may include sudden spikes in traffic, unusual source addresses, and unexpected protocol activity. Early detection is crucial for mitigating the impact of an attack.</a:t>
            </a:r>
            <a:endParaRPr lang="en-US" sz="1500" dirty="0"/>
          </a:p>
        </p:txBody>
      </p:sp>
      <p:sp>
        <p:nvSpPr>
          <p:cNvPr id="5" name="Shape 2"/>
          <p:cNvSpPr/>
          <p:nvPr/>
        </p:nvSpPr>
        <p:spPr>
          <a:xfrm>
            <a:off x="953333" y="3264337"/>
            <a:ext cx="22860" cy="4077057"/>
          </a:xfrm>
          <a:prstGeom prst="roundRect">
            <a:avLst>
              <a:gd name="adj" fmla="val 354522"/>
            </a:avLst>
          </a:prstGeom>
          <a:solidFill>
            <a:srgbClr val="8D2424"/>
          </a:solidFill>
        </p:spPr>
      </p:sp>
      <p:sp>
        <p:nvSpPr>
          <p:cNvPr id="6" name="Shape 3"/>
          <p:cNvSpPr/>
          <p:nvPr/>
        </p:nvSpPr>
        <p:spPr>
          <a:xfrm>
            <a:off x="1158954" y="3687008"/>
            <a:ext cx="675323" cy="22860"/>
          </a:xfrm>
          <a:prstGeom prst="roundRect">
            <a:avLst>
              <a:gd name="adj" fmla="val 354522"/>
            </a:avLst>
          </a:prstGeom>
          <a:solidFill>
            <a:srgbClr val="8D2424"/>
          </a:solidFill>
        </p:spPr>
      </p:sp>
      <p:sp>
        <p:nvSpPr>
          <p:cNvPr id="7" name="Shape 4"/>
          <p:cNvSpPr/>
          <p:nvPr/>
        </p:nvSpPr>
        <p:spPr>
          <a:xfrm>
            <a:off x="747712" y="3481388"/>
            <a:ext cx="434102" cy="434102"/>
          </a:xfrm>
          <a:prstGeom prst="roundRect">
            <a:avLst>
              <a:gd name="adj" fmla="val 18669"/>
            </a:avLst>
          </a:prstGeom>
          <a:solidFill>
            <a:srgbClr val="740B0B"/>
          </a:solidFill>
          <a:ln w="7620">
            <a:solidFill>
              <a:srgbClr val="8D2424"/>
            </a:solidFill>
            <a:prstDash val="solid"/>
          </a:ln>
        </p:spPr>
      </p:sp>
      <p:sp>
        <p:nvSpPr>
          <p:cNvPr id="8" name="Text 5"/>
          <p:cNvSpPr/>
          <p:nvPr/>
        </p:nvSpPr>
        <p:spPr>
          <a:xfrm>
            <a:off x="875109" y="3546038"/>
            <a:ext cx="179189" cy="304681"/>
          </a:xfrm>
          <a:prstGeom prst="rect">
            <a:avLst/>
          </a:prstGeom>
          <a:noFill/>
        </p:spPr>
        <p:txBody>
          <a:bodyPr wrap="none" lIns="0" tIns="0" rIns="0" bIns="0" rtlCol="0" anchor="t"/>
          <a:lstStyle/>
          <a:p>
            <a:pPr marL="0" indent="0" algn="ctr">
              <a:lnSpc>
                <a:spcPts val="2350"/>
              </a:lnSpc>
              <a:buNone/>
            </a:pPr>
            <a:r>
              <a:rPr lang="en-US" sz="23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350" dirty="0"/>
          </a:p>
        </p:txBody>
      </p:sp>
      <p:sp>
        <p:nvSpPr>
          <p:cNvPr id="9" name="Text 6"/>
          <p:cNvSpPr/>
          <p:nvPr/>
        </p:nvSpPr>
        <p:spPr>
          <a:xfrm>
            <a:off x="2025968" y="3457218"/>
            <a:ext cx="4090749" cy="317302"/>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Monitoring Network Traffic</a:t>
            </a:r>
            <a:endParaRPr lang="en-US" sz="1950" dirty="0"/>
          </a:p>
        </p:txBody>
      </p:sp>
      <p:sp>
        <p:nvSpPr>
          <p:cNvPr id="10" name="Text 7"/>
          <p:cNvSpPr/>
          <p:nvPr/>
        </p:nvSpPr>
        <p:spPr>
          <a:xfrm>
            <a:off x="2025968" y="3890248"/>
            <a:ext cx="6442710" cy="308729"/>
          </a:xfrm>
          <a:prstGeom prst="rect">
            <a:avLst/>
          </a:prstGeom>
          <a:noFill/>
        </p:spPr>
        <p:txBody>
          <a:bodyPr wrap="non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Observe network traffic for abnormal patterns and fluctuations.</a:t>
            </a:r>
            <a:endParaRPr lang="en-US" sz="1500" dirty="0"/>
          </a:p>
        </p:txBody>
      </p:sp>
      <p:sp>
        <p:nvSpPr>
          <p:cNvPr id="11" name="Shape 8"/>
          <p:cNvSpPr/>
          <p:nvPr/>
        </p:nvSpPr>
        <p:spPr>
          <a:xfrm>
            <a:off x="1158954" y="5007412"/>
            <a:ext cx="675323" cy="22860"/>
          </a:xfrm>
          <a:prstGeom prst="roundRect">
            <a:avLst>
              <a:gd name="adj" fmla="val 354522"/>
            </a:avLst>
          </a:prstGeom>
          <a:solidFill>
            <a:srgbClr val="8D2424"/>
          </a:solidFill>
        </p:spPr>
      </p:sp>
      <p:sp>
        <p:nvSpPr>
          <p:cNvPr id="12" name="Shape 9"/>
          <p:cNvSpPr/>
          <p:nvPr/>
        </p:nvSpPr>
        <p:spPr>
          <a:xfrm>
            <a:off x="747712" y="4801791"/>
            <a:ext cx="434102" cy="43410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37605" y="4866442"/>
            <a:ext cx="254318" cy="304681"/>
          </a:xfrm>
          <a:prstGeom prst="rect">
            <a:avLst/>
          </a:prstGeom>
          <a:noFill/>
        </p:spPr>
        <p:txBody>
          <a:bodyPr wrap="none" lIns="0" tIns="0" rIns="0" bIns="0" rtlCol="0" anchor="t"/>
          <a:lstStyle/>
          <a:p>
            <a:pPr marL="0" indent="0" algn="ctr">
              <a:lnSpc>
                <a:spcPts val="2350"/>
              </a:lnSpc>
              <a:buNone/>
            </a:pPr>
            <a:r>
              <a:rPr lang="en-US" sz="23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350" dirty="0"/>
          </a:p>
        </p:txBody>
      </p:sp>
      <p:sp>
        <p:nvSpPr>
          <p:cNvPr id="14" name="Text 11"/>
          <p:cNvSpPr/>
          <p:nvPr/>
        </p:nvSpPr>
        <p:spPr>
          <a:xfrm>
            <a:off x="2025968" y="4777621"/>
            <a:ext cx="3382447" cy="317302"/>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Analyzing Traffic Data</a:t>
            </a:r>
            <a:endParaRPr lang="en-US" sz="1950" dirty="0"/>
          </a:p>
        </p:txBody>
      </p:sp>
      <p:sp>
        <p:nvSpPr>
          <p:cNvPr id="15" name="Text 12"/>
          <p:cNvSpPr/>
          <p:nvPr/>
        </p:nvSpPr>
        <p:spPr>
          <a:xfrm>
            <a:off x="2025968" y="5210651"/>
            <a:ext cx="6442710" cy="308729"/>
          </a:xfrm>
          <a:prstGeom prst="rect">
            <a:avLst/>
          </a:prstGeom>
          <a:noFill/>
        </p:spPr>
        <p:txBody>
          <a:bodyPr wrap="non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Use security tools and analytics to identify suspicious activity.</a:t>
            </a:r>
            <a:endParaRPr lang="en-US" sz="1500" dirty="0"/>
          </a:p>
        </p:txBody>
      </p:sp>
      <p:sp>
        <p:nvSpPr>
          <p:cNvPr id="16" name="Shape 13"/>
          <p:cNvSpPr/>
          <p:nvPr/>
        </p:nvSpPr>
        <p:spPr>
          <a:xfrm>
            <a:off x="1158954" y="6327815"/>
            <a:ext cx="675323" cy="22860"/>
          </a:xfrm>
          <a:prstGeom prst="roundRect">
            <a:avLst>
              <a:gd name="adj" fmla="val 354522"/>
            </a:avLst>
          </a:prstGeom>
          <a:solidFill>
            <a:srgbClr val="8D2424"/>
          </a:solidFill>
        </p:spPr>
      </p:sp>
      <p:sp>
        <p:nvSpPr>
          <p:cNvPr id="17" name="Shape 14"/>
          <p:cNvSpPr/>
          <p:nvPr/>
        </p:nvSpPr>
        <p:spPr>
          <a:xfrm>
            <a:off x="747712" y="6122194"/>
            <a:ext cx="434102" cy="434102"/>
          </a:xfrm>
          <a:prstGeom prst="roundRect">
            <a:avLst>
              <a:gd name="adj" fmla="val 18669"/>
            </a:avLst>
          </a:prstGeom>
          <a:solidFill>
            <a:srgbClr val="740B0B"/>
          </a:solidFill>
          <a:ln w="7620">
            <a:solidFill>
              <a:srgbClr val="8D2424"/>
            </a:solidFill>
            <a:prstDash val="solid"/>
          </a:ln>
        </p:spPr>
      </p:sp>
      <p:sp>
        <p:nvSpPr>
          <p:cNvPr id="18" name="Text 15"/>
          <p:cNvSpPr/>
          <p:nvPr/>
        </p:nvSpPr>
        <p:spPr>
          <a:xfrm>
            <a:off x="830580" y="6186845"/>
            <a:ext cx="268367" cy="304681"/>
          </a:xfrm>
          <a:prstGeom prst="rect">
            <a:avLst/>
          </a:prstGeom>
          <a:noFill/>
        </p:spPr>
        <p:txBody>
          <a:bodyPr wrap="none" lIns="0" tIns="0" rIns="0" bIns="0" rtlCol="0" anchor="t"/>
          <a:lstStyle/>
          <a:p>
            <a:pPr marL="0" indent="0" algn="ctr">
              <a:lnSpc>
                <a:spcPts val="2350"/>
              </a:lnSpc>
              <a:buNone/>
            </a:pPr>
            <a:r>
              <a:rPr lang="en-US" sz="23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350" dirty="0"/>
          </a:p>
        </p:txBody>
      </p:sp>
      <p:sp>
        <p:nvSpPr>
          <p:cNvPr id="19" name="Text 16"/>
          <p:cNvSpPr/>
          <p:nvPr/>
        </p:nvSpPr>
        <p:spPr>
          <a:xfrm>
            <a:off x="2025968" y="6098024"/>
            <a:ext cx="3334464" cy="317302"/>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Identifying Anomalies</a:t>
            </a:r>
            <a:endParaRPr lang="en-US" sz="1950" dirty="0"/>
          </a:p>
        </p:txBody>
      </p:sp>
      <p:sp>
        <p:nvSpPr>
          <p:cNvPr id="20" name="Text 17"/>
          <p:cNvSpPr/>
          <p:nvPr/>
        </p:nvSpPr>
        <p:spPr>
          <a:xfrm>
            <a:off x="2025968" y="6531054"/>
            <a:ext cx="6442710" cy="617458"/>
          </a:xfrm>
          <a:prstGeom prst="rect">
            <a:avLst/>
          </a:prstGeom>
          <a:noFill/>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Look for unusual source addresses, traffic spikes, and unexpected protocol usage.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527334"/>
            <a:ext cx="9653588" cy="712708"/>
          </a:xfrm>
          <a:prstGeom prst="rect">
            <a:avLst/>
          </a:prstGeom>
          <a:noFill/>
        </p:spPr>
        <p:txBody>
          <a:bodyPr wrap="none" lIns="0" tIns="0" rIns="0" bIns="0" rtlCol="0" anchor="t"/>
          <a:lstStyle/>
          <a:p>
            <a:pPr marL="0" indent="0">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Techniques for DDoS Attack </a:t>
            </a:r>
            <a:endParaRPr lang="en-US" sz="4450" dirty="0"/>
          </a:p>
        </p:txBody>
      </p:sp>
      <p:pic>
        <p:nvPicPr>
          <p:cNvPr id="3" name="Image 0" descr="preencoded.png"/>
          <p:cNvPicPr>
            <a:picLocks noChangeAspect="1"/>
          </p:cNvPicPr>
          <p:nvPr/>
        </p:nvPicPr>
        <p:blipFill>
          <a:blip r:embed="rId1"/>
          <a:stretch>
            <a:fillRect/>
          </a:stretch>
        </p:blipFill>
        <p:spPr>
          <a:xfrm>
            <a:off x="758309" y="2673310"/>
            <a:ext cx="3034665" cy="1875473"/>
          </a:xfrm>
          <a:prstGeom prst="rect">
            <a:avLst/>
          </a:prstGeom>
        </p:spPr>
      </p:pic>
      <p:sp>
        <p:nvSpPr>
          <p:cNvPr id="4" name="Text 1"/>
          <p:cNvSpPr/>
          <p:nvPr/>
        </p:nvSpPr>
        <p:spPr>
          <a:xfrm>
            <a:off x="758309" y="4819531"/>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Botnets</a:t>
            </a:r>
            <a:endParaRPr lang="en-US" sz="2200" dirty="0"/>
          </a:p>
        </p:txBody>
      </p:sp>
      <p:sp>
        <p:nvSpPr>
          <p:cNvPr id="5" name="Text 2"/>
          <p:cNvSpPr/>
          <p:nvPr/>
        </p:nvSpPr>
        <p:spPr>
          <a:xfrm>
            <a:off x="758309" y="5305663"/>
            <a:ext cx="3034665" cy="104013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Botnets are networks of compromised devices used to launch attacks.</a:t>
            </a:r>
            <a:endParaRPr lang="en-US" sz="1700" dirty="0"/>
          </a:p>
        </p:txBody>
      </p:sp>
      <p:pic>
        <p:nvPicPr>
          <p:cNvPr id="6" name="Image 1" descr="preencoded.png"/>
          <p:cNvPicPr>
            <a:picLocks noChangeAspect="1"/>
          </p:cNvPicPr>
          <p:nvPr/>
        </p:nvPicPr>
        <p:blipFill>
          <a:blip r:embed="rId2"/>
          <a:stretch>
            <a:fillRect/>
          </a:stretch>
        </p:blipFill>
        <p:spPr>
          <a:xfrm>
            <a:off x="4117896" y="2673310"/>
            <a:ext cx="3034784" cy="1875592"/>
          </a:xfrm>
          <a:prstGeom prst="rect">
            <a:avLst/>
          </a:prstGeom>
        </p:spPr>
      </p:pic>
      <p:sp>
        <p:nvSpPr>
          <p:cNvPr id="7" name="Text 3"/>
          <p:cNvSpPr/>
          <p:nvPr/>
        </p:nvSpPr>
        <p:spPr>
          <a:xfrm>
            <a:off x="4117896" y="4819650"/>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Malware</a:t>
            </a:r>
            <a:endParaRPr lang="en-US" sz="2200" dirty="0"/>
          </a:p>
        </p:txBody>
      </p:sp>
      <p:sp>
        <p:nvSpPr>
          <p:cNvPr id="8" name="Text 4"/>
          <p:cNvSpPr/>
          <p:nvPr/>
        </p:nvSpPr>
        <p:spPr>
          <a:xfrm>
            <a:off x="4117896" y="5305782"/>
            <a:ext cx="3034784"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Malware is software designed to harm or exploit systems.</a:t>
            </a:r>
            <a:endParaRPr lang="en-US" sz="1700" dirty="0"/>
          </a:p>
        </p:txBody>
      </p:sp>
      <p:pic>
        <p:nvPicPr>
          <p:cNvPr id="9" name="Image 2" descr="preencoded.png"/>
          <p:cNvPicPr>
            <a:picLocks noChangeAspect="1"/>
          </p:cNvPicPr>
          <p:nvPr/>
        </p:nvPicPr>
        <p:blipFill>
          <a:blip r:embed="rId3"/>
          <a:stretch>
            <a:fillRect/>
          </a:stretch>
        </p:blipFill>
        <p:spPr>
          <a:xfrm>
            <a:off x="7477601" y="2673310"/>
            <a:ext cx="3034784" cy="1875592"/>
          </a:xfrm>
          <a:prstGeom prst="rect">
            <a:avLst/>
          </a:prstGeom>
        </p:spPr>
      </p:pic>
      <p:sp>
        <p:nvSpPr>
          <p:cNvPr id="10" name="Text 5"/>
          <p:cNvSpPr/>
          <p:nvPr/>
        </p:nvSpPr>
        <p:spPr>
          <a:xfrm>
            <a:off x="7477601" y="4819650"/>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Scripting</a:t>
            </a:r>
            <a:endParaRPr lang="en-US" sz="2200" dirty="0"/>
          </a:p>
        </p:txBody>
      </p:sp>
      <p:sp>
        <p:nvSpPr>
          <p:cNvPr id="11" name="Text 6"/>
          <p:cNvSpPr/>
          <p:nvPr/>
        </p:nvSpPr>
        <p:spPr>
          <a:xfrm>
            <a:off x="7477601" y="5305782"/>
            <a:ext cx="3034784"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Scripting is used to automate attack processes.</a:t>
            </a:r>
            <a:endParaRPr lang="en-US" sz="1700" dirty="0"/>
          </a:p>
        </p:txBody>
      </p:sp>
      <p:pic>
        <p:nvPicPr>
          <p:cNvPr id="12" name="Image 3" descr="preencoded.png"/>
          <p:cNvPicPr>
            <a:picLocks noChangeAspect="1"/>
          </p:cNvPicPr>
          <p:nvPr/>
        </p:nvPicPr>
        <p:blipFill>
          <a:blip r:embed="rId4"/>
          <a:stretch>
            <a:fillRect/>
          </a:stretch>
        </p:blipFill>
        <p:spPr>
          <a:xfrm>
            <a:off x="10837307" y="2673310"/>
            <a:ext cx="3034784" cy="1875592"/>
          </a:xfrm>
          <a:prstGeom prst="rect">
            <a:avLst/>
          </a:prstGeom>
        </p:spPr>
      </p:pic>
      <p:sp>
        <p:nvSpPr>
          <p:cNvPr id="13" name="Text 7"/>
          <p:cNvSpPr/>
          <p:nvPr/>
        </p:nvSpPr>
        <p:spPr>
          <a:xfrm>
            <a:off x="10837307" y="4819650"/>
            <a:ext cx="3034784" cy="71247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Amplification Attacks</a:t>
            </a:r>
            <a:endParaRPr lang="en-US" sz="2200" dirty="0"/>
          </a:p>
        </p:txBody>
      </p:sp>
      <p:sp>
        <p:nvSpPr>
          <p:cNvPr id="14" name="Text 8"/>
          <p:cNvSpPr/>
          <p:nvPr/>
        </p:nvSpPr>
        <p:spPr>
          <a:xfrm>
            <a:off x="10837307" y="5662017"/>
            <a:ext cx="3034784" cy="104013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Amplification attacks use third-party services to amplify traffic.</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997744"/>
            <a:ext cx="12136874" cy="712708"/>
          </a:xfrm>
          <a:prstGeom prst="rect">
            <a:avLst/>
          </a:prstGeom>
          <a:noFill/>
        </p:spPr>
        <p:txBody>
          <a:bodyPr wrap="none" lIns="0" tIns="0" rIns="0" bIns="0" rtlCol="0" anchor="t"/>
          <a:lstStyle/>
          <a:p>
            <a:pPr marL="0" indent="0">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Implementing Mitigation Strategies</a:t>
            </a:r>
            <a:endParaRPr lang="en-US" sz="4450" dirty="0"/>
          </a:p>
        </p:txBody>
      </p:sp>
      <p:pic>
        <p:nvPicPr>
          <p:cNvPr id="3" name="Image 0" descr="preencoded.png"/>
          <p:cNvPicPr>
            <a:picLocks noChangeAspect="1"/>
          </p:cNvPicPr>
          <p:nvPr/>
        </p:nvPicPr>
        <p:blipFill>
          <a:blip r:embed="rId1"/>
          <a:stretch>
            <a:fillRect/>
          </a:stretch>
        </p:blipFill>
        <p:spPr>
          <a:xfrm>
            <a:off x="758309" y="2143720"/>
            <a:ext cx="3034665" cy="1875473"/>
          </a:xfrm>
          <a:prstGeom prst="rect">
            <a:avLst/>
          </a:prstGeom>
        </p:spPr>
      </p:pic>
      <p:sp>
        <p:nvSpPr>
          <p:cNvPr id="4" name="Text 1"/>
          <p:cNvSpPr/>
          <p:nvPr/>
        </p:nvSpPr>
        <p:spPr>
          <a:xfrm>
            <a:off x="758309" y="4289941"/>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Firewalls</a:t>
            </a:r>
            <a:endParaRPr lang="en-US" sz="2200" dirty="0"/>
          </a:p>
        </p:txBody>
      </p:sp>
      <p:sp>
        <p:nvSpPr>
          <p:cNvPr id="5" name="Text 2"/>
          <p:cNvSpPr/>
          <p:nvPr/>
        </p:nvSpPr>
        <p:spPr>
          <a:xfrm>
            <a:off x="758309" y="4776073"/>
            <a:ext cx="3034665" cy="104013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Act as a gatekeeper, filtering and blocking malicious traffic to protect your network.</a:t>
            </a:r>
            <a:endParaRPr lang="en-US" sz="1700" dirty="0"/>
          </a:p>
        </p:txBody>
      </p:sp>
      <p:pic>
        <p:nvPicPr>
          <p:cNvPr id="6" name="Image 1" descr="preencoded.png"/>
          <p:cNvPicPr>
            <a:picLocks noChangeAspect="1"/>
          </p:cNvPicPr>
          <p:nvPr/>
        </p:nvPicPr>
        <p:blipFill>
          <a:blip r:embed="rId2"/>
          <a:stretch>
            <a:fillRect/>
          </a:stretch>
        </p:blipFill>
        <p:spPr>
          <a:xfrm>
            <a:off x="4117896" y="2143720"/>
            <a:ext cx="3034784" cy="1875592"/>
          </a:xfrm>
          <a:prstGeom prst="rect">
            <a:avLst/>
          </a:prstGeom>
        </p:spPr>
      </p:pic>
      <p:sp>
        <p:nvSpPr>
          <p:cNvPr id="7" name="Text 3"/>
          <p:cNvSpPr/>
          <p:nvPr/>
        </p:nvSpPr>
        <p:spPr>
          <a:xfrm>
            <a:off x="4117896" y="4290060"/>
            <a:ext cx="3034784" cy="142494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Intrusion Detection/Prevention Systems (IDS/IPS)</a:t>
            </a:r>
            <a:endParaRPr lang="en-US" sz="2200" dirty="0"/>
          </a:p>
        </p:txBody>
      </p:sp>
      <p:sp>
        <p:nvSpPr>
          <p:cNvPr id="8" name="Text 4"/>
          <p:cNvSpPr/>
          <p:nvPr/>
        </p:nvSpPr>
        <p:spPr>
          <a:xfrm>
            <a:off x="4117896" y="5844897"/>
            <a:ext cx="3034784" cy="138684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Monitor network activity for suspicious patterns and block threats before they reach your systems.</a:t>
            </a:r>
            <a:endParaRPr lang="en-US" sz="1700" dirty="0"/>
          </a:p>
        </p:txBody>
      </p:sp>
      <p:pic>
        <p:nvPicPr>
          <p:cNvPr id="9" name="Image 2" descr="preencoded.png"/>
          <p:cNvPicPr>
            <a:picLocks noChangeAspect="1"/>
          </p:cNvPicPr>
          <p:nvPr/>
        </p:nvPicPr>
        <p:blipFill>
          <a:blip r:embed="rId3"/>
          <a:stretch>
            <a:fillRect/>
          </a:stretch>
        </p:blipFill>
        <p:spPr>
          <a:xfrm>
            <a:off x="7477601" y="2143720"/>
            <a:ext cx="3034784" cy="1875592"/>
          </a:xfrm>
          <a:prstGeom prst="rect">
            <a:avLst/>
          </a:prstGeom>
        </p:spPr>
      </p:pic>
      <p:sp>
        <p:nvSpPr>
          <p:cNvPr id="10" name="Text 5"/>
          <p:cNvSpPr/>
          <p:nvPr/>
        </p:nvSpPr>
        <p:spPr>
          <a:xfrm>
            <a:off x="7477601" y="4290060"/>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Load Balancing</a:t>
            </a:r>
            <a:endParaRPr lang="en-US" sz="2200" dirty="0"/>
          </a:p>
        </p:txBody>
      </p:sp>
      <p:sp>
        <p:nvSpPr>
          <p:cNvPr id="11" name="Text 6"/>
          <p:cNvSpPr/>
          <p:nvPr/>
        </p:nvSpPr>
        <p:spPr>
          <a:xfrm>
            <a:off x="7477601" y="4776192"/>
            <a:ext cx="3034784" cy="138684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Distributes traffic across multiple servers, preventing any one server from becoming overloaded.</a:t>
            </a:r>
            <a:endParaRPr lang="en-US" sz="1700" dirty="0"/>
          </a:p>
        </p:txBody>
      </p:sp>
      <p:pic>
        <p:nvPicPr>
          <p:cNvPr id="12" name="Image 3" descr="preencoded.png"/>
          <p:cNvPicPr>
            <a:picLocks noChangeAspect="1"/>
          </p:cNvPicPr>
          <p:nvPr/>
        </p:nvPicPr>
        <p:blipFill>
          <a:blip r:embed="rId4"/>
          <a:stretch>
            <a:fillRect/>
          </a:stretch>
        </p:blipFill>
        <p:spPr>
          <a:xfrm>
            <a:off x="10837307" y="2143720"/>
            <a:ext cx="3034784" cy="1875592"/>
          </a:xfrm>
          <a:prstGeom prst="rect">
            <a:avLst/>
          </a:prstGeom>
        </p:spPr>
      </p:pic>
      <p:sp>
        <p:nvSpPr>
          <p:cNvPr id="13" name="Text 7"/>
          <p:cNvSpPr/>
          <p:nvPr/>
        </p:nvSpPr>
        <p:spPr>
          <a:xfrm>
            <a:off x="10837307" y="4290060"/>
            <a:ext cx="3034784" cy="71247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Content Delivery Networks (CDNs)</a:t>
            </a:r>
            <a:endParaRPr lang="en-US" sz="2200" dirty="0"/>
          </a:p>
        </p:txBody>
      </p:sp>
      <p:sp>
        <p:nvSpPr>
          <p:cNvPr id="14" name="Text 8"/>
          <p:cNvSpPr/>
          <p:nvPr/>
        </p:nvSpPr>
        <p:spPr>
          <a:xfrm>
            <a:off x="10837307" y="5132427"/>
            <a:ext cx="3034784" cy="138684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Deliver content from multiple locations, reducing latency and server load for improved performance.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955715"/>
            <a:ext cx="13113782" cy="1425416"/>
          </a:xfrm>
          <a:prstGeom prst="rect">
            <a:avLst/>
          </a:prstGeom>
          <a:noFill/>
        </p:spPr>
        <p:txBody>
          <a:bodyPr wrap="square" lIns="0" tIns="0" rIns="0" bIns="0" rtlCol="0" anchor="t"/>
          <a:lstStyle/>
          <a:p>
            <a:pPr marL="0" indent="0">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Real-Time DDoS Attack Detection Examples</a:t>
            </a:r>
            <a:endParaRPr lang="en-US" sz="4450" dirty="0"/>
          </a:p>
        </p:txBody>
      </p:sp>
      <p:sp>
        <p:nvSpPr>
          <p:cNvPr id="3" name="Shape 1"/>
          <p:cNvSpPr/>
          <p:nvPr/>
        </p:nvSpPr>
        <p:spPr>
          <a:xfrm>
            <a:off x="758309" y="3058120"/>
            <a:ext cx="379095" cy="379095"/>
          </a:xfrm>
          <a:prstGeom prst="roundRect">
            <a:avLst>
              <a:gd name="adj" fmla="val 24004"/>
            </a:avLst>
          </a:prstGeom>
          <a:solidFill>
            <a:srgbClr val="740B0B"/>
          </a:solidFill>
          <a:ln w="7620">
            <a:solidFill>
              <a:srgbClr val="8D2424"/>
            </a:solidFill>
            <a:prstDash val="solid"/>
          </a:ln>
        </p:spPr>
      </p:sp>
      <p:sp>
        <p:nvSpPr>
          <p:cNvPr id="4" name="Text 2"/>
          <p:cNvSpPr/>
          <p:nvPr/>
        </p:nvSpPr>
        <p:spPr>
          <a:xfrm>
            <a:off x="1353979" y="3058120"/>
            <a:ext cx="3631168" cy="712470"/>
          </a:xfrm>
          <a:prstGeom prst="rect">
            <a:avLst/>
          </a:prstGeom>
          <a:noFill/>
        </p:spPr>
        <p:txBody>
          <a:bodyPr wrap="square" lIns="0" tIns="0" rIns="0" bIns="0" rtlCol="0" anchor="t"/>
          <a:lstStyle/>
          <a:p>
            <a:pPr marL="0" indent="0">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Excessive Network Traffic</a:t>
            </a:r>
            <a:endParaRPr lang="en-US" sz="2200" dirty="0"/>
          </a:p>
        </p:txBody>
      </p:sp>
      <p:sp>
        <p:nvSpPr>
          <p:cNvPr id="5" name="Text 3"/>
          <p:cNvSpPr/>
          <p:nvPr/>
        </p:nvSpPr>
        <p:spPr>
          <a:xfrm>
            <a:off x="1353979" y="3900488"/>
            <a:ext cx="3631168"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Sudden spikes in traffic from unusual sources can indicate a DDoS attack.</a:t>
            </a:r>
            <a:endParaRPr lang="en-US" sz="1700" dirty="0"/>
          </a:p>
        </p:txBody>
      </p:sp>
      <p:sp>
        <p:nvSpPr>
          <p:cNvPr id="6" name="Shape 4"/>
          <p:cNvSpPr/>
          <p:nvPr/>
        </p:nvSpPr>
        <p:spPr>
          <a:xfrm>
            <a:off x="5201722" y="3058120"/>
            <a:ext cx="379095" cy="379095"/>
          </a:xfrm>
          <a:prstGeom prst="roundRect">
            <a:avLst>
              <a:gd name="adj" fmla="val 24004"/>
            </a:avLst>
          </a:prstGeom>
          <a:solidFill>
            <a:srgbClr val="740B0B"/>
          </a:solidFill>
          <a:ln w="7620">
            <a:solidFill>
              <a:srgbClr val="8D2424"/>
            </a:solidFill>
            <a:prstDash val="solid"/>
          </a:ln>
        </p:spPr>
      </p:sp>
      <p:sp>
        <p:nvSpPr>
          <p:cNvPr id="7" name="Text 5"/>
          <p:cNvSpPr/>
          <p:nvPr/>
        </p:nvSpPr>
        <p:spPr>
          <a:xfrm>
            <a:off x="5797391" y="3058120"/>
            <a:ext cx="3631168" cy="712470"/>
          </a:xfrm>
          <a:prstGeom prst="rect">
            <a:avLst/>
          </a:prstGeom>
          <a:noFill/>
        </p:spPr>
        <p:txBody>
          <a:bodyPr wrap="square" lIns="0" tIns="0" rIns="0" bIns="0" rtlCol="0" anchor="t"/>
          <a:lstStyle/>
          <a:p>
            <a:pPr marL="0" indent="0">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Uncommon Network Protocols</a:t>
            </a:r>
            <a:endParaRPr lang="en-US" sz="2200" dirty="0"/>
          </a:p>
        </p:txBody>
      </p:sp>
      <p:sp>
        <p:nvSpPr>
          <p:cNvPr id="8" name="Text 6"/>
          <p:cNvSpPr/>
          <p:nvPr/>
        </p:nvSpPr>
        <p:spPr>
          <a:xfrm>
            <a:off x="5797391" y="3900488"/>
            <a:ext cx="3631168"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Unusual or unexpected network protocols, like UDP floods, can signal a DDoS attack.</a:t>
            </a:r>
            <a:endParaRPr lang="en-US" sz="1700" dirty="0"/>
          </a:p>
        </p:txBody>
      </p:sp>
      <p:sp>
        <p:nvSpPr>
          <p:cNvPr id="9" name="Shape 7"/>
          <p:cNvSpPr/>
          <p:nvPr/>
        </p:nvSpPr>
        <p:spPr>
          <a:xfrm>
            <a:off x="9645134" y="3058120"/>
            <a:ext cx="379095" cy="379095"/>
          </a:xfrm>
          <a:prstGeom prst="roundRect">
            <a:avLst>
              <a:gd name="adj" fmla="val 24004"/>
            </a:avLst>
          </a:prstGeom>
          <a:solidFill>
            <a:srgbClr val="740B0B"/>
          </a:solidFill>
          <a:ln w="7620">
            <a:solidFill>
              <a:srgbClr val="8D2424"/>
            </a:solidFill>
            <a:prstDash val="solid"/>
          </a:ln>
        </p:spPr>
      </p:sp>
      <p:sp>
        <p:nvSpPr>
          <p:cNvPr id="10" name="Text 8"/>
          <p:cNvSpPr/>
          <p:nvPr/>
        </p:nvSpPr>
        <p:spPr>
          <a:xfrm>
            <a:off x="10240804" y="3058120"/>
            <a:ext cx="3631168" cy="712470"/>
          </a:xfrm>
          <a:prstGeom prst="rect">
            <a:avLst/>
          </a:prstGeom>
          <a:noFill/>
        </p:spPr>
        <p:txBody>
          <a:bodyPr wrap="square" lIns="0" tIns="0" rIns="0" bIns="0" rtlCol="0" anchor="t"/>
          <a:lstStyle/>
          <a:p>
            <a:pPr marL="0" indent="0">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Slow Website Performance</a:t>
            </a:r>
            <a:endParaRPr lang="en-US" sz="2200" dirty="0"/>
          </a:p>
        </p:txBody>
      </p:sp>
      <p:sp>
        <p:nvSpPr>
          <p:cNvPr id="11" name="Text 9"/>
          <p:cNvSpPr/>
          <p:nvPr/>
        </p:nvSpPr>
        <p:spPr>
          <a:xfrm>
            <a:off x="10240804" y="3900488"/>
            <a:ext cx="3631168" cy="138684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Website performance drops or increased load times can be a sign of a DDoS attack overwhelming server resources.</a:t>
            </a:r>
            <a:endParaRPr lang="en-US" sz="1700" dirty="0"/>
          </a:p>
        </p:txBody>
      </p:sp>
      <p:sp>
        <p:nvSpPr>
          <p:cNvPr id="12" name="Shape 10"/>
          <p:cNvSpPr/>
          <p:nvPr/>
        </p:nvSpPr>
        <p:spPr>
          <a:xfrm>
            <a:off x="758309" y="5747623"/>
            <a:ext cx="379095" cy="379095"/>
          </a:xfrm>
          <a:prstGeom prst="roundRect">
            <a:avLst>
              <a:gd name="adj" fmla="val 24004"/>
            </a:avLst>
          </a:prstGeom>
          <a:solidFill>
            <a:srgbClr val="740B0B"/>
          </a:solidFill>
          <a:ln w="7620">
            <a:solidFill>
              <a:srgbClr val="8D2424"/>
            </a:solidFill>
            <a:prstDash val="solid"/>
          </a:ln>
        </p:spPr>
      </p:sp>
      <p:sp>
        <p:nvSpPr>
          <p:cNvPr id="13" name="Text 11"/>
          <p:cNvSpPr/>
          <p:nvPr/>
        </p:nvSpPr>
        <p:spPr>
          <a:xfrm>
            <a:off x="1353979" y="5747623"/>
            <a:ext cx="3503652" cy="356235"/>
          </a:xfrm>
          <a:prstGeom prst="rect">
            <a:avLst/>
          </a:prstGeom>
          <a:noFill/>
        </p:spPr>
        <p:txBody>
          <a:bodyPr wrap="none" lIns="0" tIns="0" rIns="0" bIns="0" rtlCol="0" anchor="t"/>
          <a:lstStyle/>
          <a:p>
            <a:pPr marL="0" indent="0">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Unusual Server Load</a:t>
            </a:r>
            <a:endParaRPr lang="en-US" sz="2200" dirty="0"/>
          </a:p>
        </p:txBody>
      </p:sp>
      <p:sp>
        <p:nvSpPr>
          <p:cNvPr id="14" name="Text 12"/>
          <p:cNvSpPr/>
          <p:nvPr/>
        </p:nvSpPr>
        <p:spPr>
          <a:xfrm>
            <a:off x="1353979" y="6233755"/>
            <a:ext cx="5852993"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Sharp increases in server CPU or memory utilization, even without additional traffic or application activity, may indicate a DDoS attack.</a:t>
            </a:r>
            <a:endParaRPr lang="en-US" sz="1700" dirty="0"/>
          </a:p>
        </p:txBody>
      </p:sp>
      <p:sp>
        <p:nvSpPr>
          <p:cNvPr id="15" name="Shape 13"/>
          <p:cNvSpPr/>
          <p:nvPr/>
        </p:nvSpPr>
        <p:spPr>
          <a:xfrm>
            <a:off x="7423547" y="5747623"/>
            <a:ext cx="379095" cy="379095"/>
          </a:xfrm>
          <a:prstGeom prst="roundRect">
            <a:avLst>
              <a:gd name="adj" fmla="val 24004"/>
            </a:avLst>
          </a:prstGeom>
          <a:solidFill>
            <a:srgbClr val="740B0B"/>
          </a:solidFill>
          <a:ln w="7620">
            <a:solidFill>
              <a:srgbClr val="8D2424"/>
            </a:solidFill>
            <a:prstDash val="solid"/>
          </a:ln>
        </p:spPr>
      </p:sp>
      <p:sp>
        <p:nvSpPr>
          <p:cNvPr id="16" name="Text 14"/>
          <p:cNvSpPr/>
          <p:nvPr/>
        </p:nvSpPr>
        <p:spPr>
          <a:xfrm>
            <a:off x="8019217" y="5747623"/>
            <a:ext cx="2963585" cy="356235"/>
          </a:xfrm>
          <a:prstGeom prst="rect">
            <a:avLst/>
          </a:prstGeom>
          <a:noFill/>
        </p:spPr>
        <p:txBody>
          <a:bodyPr wrap="none" lIns="0" tIns="0" rIns="0" bIns="0" rtlCol="0" anchor="t"/>
          <a:lstStyle/>
          <a:p>
            <a:pPr marL="0" indent="0">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Alerting Systems</a:t>
            </a:r>
            <a:endParaRPr lang="en-US" sz="2200" dirty="0"/>
          </a:p>
        </p:txBody>
      </p:sp>
      <p:sp>
        <p:nvSpPr>
          <p:cNvPr id="17" name="Text 15"/>
          <p:cNvSpPr/>
          <p:nvPr/>
        </p:nvSpPr>
        <p:spPr>
          <a:xfrm>
            <a:off x="8019217" y="6233755"/>
            <a:ext cx="5852993"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Monitoring tools like IDS or SIEM systems can trigger alerts based on predefined rules and patterns, indicating potential DDoS attacks.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6988" y="680918"/>
            <a:ext cx="9432369" cy="626864"/>
          </a:xfrm>
          <a:prstGeom prst="rect">
            <a:avLst/>
          </a:prstGeom>
          <a:noFill/>
        </p:spPr>
        <p:txBody>
          <a:bodyPr wrap="none" lIns="0" tIns="0" rIns="0" bIns="0" rtlCol="0" anchor="t"/>
          <a:lstStyle/>
          <a:p>
            <a:pPr marL="0" indent="0">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Why MySQL for DDoS Detection</a:t>
            </a:r>
            <a:endParaRPr lang="en-US" sz="3900" dirty="0"/>
          </a:p>
        </p:txBody>
      </p:sp>
      <p:sp>
        <p:nvSpPr>
          <p:cNvPr id="3" name="Text 1"/>
          <p:cNvSpPr/>
          <p:nvPr/>
        </p:nvSpPr>
        <p:spPr>
          <a:xfrm>
            <a:off x="666988" y="1688902"/>
            <a:ext cx="13296424" cy="609838"/>
          </a:xfrm>
          <a:prstGeom prst="rect">
            <a:avLst/>
          </a:prstGeom>
          <a:noFill/>
        </p:spPr>
        <p:txBody>
          <a:bodyPr wrap="squar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MySQL can play a crucial role in DDoS attack detection by providing a database infrastructure for storing and analyzing network traffic data. This data can include information about the source and destination of network requests, timestamps, and other relevant metrics.</a:t>
            </a:r>
            <a:endParaRPr lang="en-US" sz="1500" dirty="0"/>
          </a:p>
        </p:txBody>
      </p:sp>
      <p:sp>
        <p:nvSpPr>
          <p:cNvPr id="4" name="Text 2"/>
          <p:cNvSpPr/>
          <p:nvPr/>
        </p:nvSpPr>
        <p:spPr>
          <a:xfrm>
            <a:off x="666988" y="2513052"/>
            <a:ext cx="13296424" cy="304919"/>
          </a:xfrm>
          <a:prstGeom prst="rect">
            <a:avLst/>
          </a:prstGeom>
          <a:noFill/>
        </p:spPr>
        <p:txBody>
          <a:bodyPr wrap="non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Here's how MySQL helps in DDoS detection:</a:t>
            </a:r>
            <a:endParaRPr lang="en-US" sz="1500" dirty="0"/>
          </a:p>
        </p:txBody>
      </p:sp>
      <p:sp>
        <p:nvSpPr>
          <p:cNvPr id="5" name="Text 3"/>
          <p:cNvSpPr/>
          <p:nvPr/>
        </p:nvSpPr>
        <p:spPr>
          <a:xfrm>
            <a:off x="666988" y="3032284"/>
            <a:ext cx="13296424" cy="304919"/>
          </a:xfrm>
          <a:prstGeom prst="rect">
            <a:avLst/>
          </a:prstGeom>
          <a:noFill/>
        </p:spPr>
        <p:txBody>
          <a:bodyPr wrap="non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1. **Traffic Logging:** MySQL can store detailed logs of network traffic, enabling security teams to track network activity and identify unusual patterns.</a:t>
            </a:r>
            <a:endParaRPr lang="en-US" sz="1500" dirty="0"/>
          </a:p>
        </p:txBody>
      </p:sp>
      <p:sp>
        <p:nvSpPr>
          <p:cNvPr id="6" name="Text 4"/>
          <p:cNvSpPr/>
          <p:nvPr/>
        </p:nvSpPr>
        <p:spPr>
          <a:xfrm>
            <a:off x="666988" y="3551515"/>
            <a:ext cx="13296424" cy="609838"/>
          </a:xfrm>
          <a:prstGeom prst="rect">
            <a:avLst/>
          </a:prstGeom>
          <a:noFill/>
        </p:spPr>
        <p:txBody>
          <a:bodyPr wrap="squar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2. **Anomaly Detection:** By analyzing historical traffic data, MySQL can be used to identify anomalies that might indicate a DDoS attack. This involves comparing current traffic patterns with established baselines and flagging significant deviations.</a:t>
            </a:r>
            <a:endParaRPr lang="en-US" sz="1500" dirty="0"/>
          </a:p>
        </p:txBody>
      </p:sp>
      <p:sp>
        <p:nvSpPr>
          <p:cNvPr id="7" name="Text 5"/>
          <p:cNvSpPr/>
          <p:nvPr/>
        </p:nvSpPr>
        <p:spPr>
          <a:xfrm>
            <a:off x="666988" y="4375666"/>
            <a:ext cx="13296424" cy="914757"/>
          </a:xfrm>
          <a:prstGeom prst="rect">
            <a:avLst/>
          </a:prstGeom>
          <a:noFill/>
        </p:spPr>
        <p:txBody>
          <a:bodyPr wrap="squar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3. **Alerting and Response:** MySQL can trigger alerts when suspicious activity is detected, allowing security teams to take immediate action to mitigate the attack. This might involve blocking traffic from malicious sources, adjusting network configurations, or implementing other countermeasures.</a:t>
            </a:r>
            <a:endParaRPr lang="en-US" sz="1500" dirty="0"/>
          </a:p>
        </p:txBody>
      </p:sp>
      <p:sp>
        <p:nvSpPr>
          <p:cNvPr id="8" name="Text 6"/>
          <p:cNvSpPr/>
          <p:nvPr/>
        </p:nvSpPr>
        <p:spPr>
          <a:xfrm>
            <a:off x="666988" y="5504736"/>
            <a:ext cx="13296424" cy="609838"/>
          </a:xfrm>
          <a:prstGeom prst="rect">
            <a:avLst/>
          </a:prstGeom>
          <a:noFill/>
        </p:spPr>
        <p:txBody>
          <a:bodyPr wrap="squar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4. **Attack Analysis:** MySQL provides a platform for analyzing DDoS attack data, helping security teams understand the nature of the attack and develop more effective mitigation strategies for future incidents.</a:t>
            </a:r>
            <a:endParaRPr lang="en-US" sz="1500" dirty="0"/>
          </a:p>
        </p:txBody>
      </p:sp>
      <p:sp>
        <p:nvSpPr>
          <p:cNvPr id="9" name="Text 7"/>
          <p:cNvSpPr/>
          <p:nvPr/>
        </p:nvSpPr>
        <p:spPr>
          <a:xfrm>
            <a:off x="666988" y="6328886"/>
            <a:ext cx="13296424" cy="1219676"/>
          </a:xfrm>
          <a:prstGeom prst="rect">
            <a:avLst/>
          </a:prstGeom>
          <a:noFill/>
        </p:spPr>
        <p:txBody>
          <a:bodyPr wrap="square" lIns="0" tIns="0" rIns="0" bIns="0" rtlCol="0" anchor="t"/>
          <a:lstStyle/>
          <a:p>
            <a:pPr marL="0" indent="0">
              <a:lnSpc>
                <a:spcPts val="2400"/>
              </a:lnSpc>
              <a:buNone/>
            </a:pPr>
            <a:r>
              <a:rPr lang="en-US" sz="1500" dirty="0">
                <a:solidFill>
                  <a:srgbClr val="FFE5E5"/>
                </a:solidFill>
                <a:latin typeface="DM Sans" pitchFamily="34" charset="0"/>
                <a:ea typeface="DM Sans" pitchFamily="34" charset="-122"/>
                <a:cs typeface="DM Sans" pitchFamily="34" charset="-120"/>
              </a:rPr>
              <a:t>MySQL stands out as a preferred choice for DDoS detection due to its proven reliability, scalability, and cost-effectiveness. Compared to other databases, MySQL offers superior performance for handling large volumes of network traffic data, essential for real-time monitoring and analysis. Its robust transaction capabilities ensure data integrity, critical for accurate detection and mitigation of DDoS attacks. Furthermore, MySQL's open-source nature and extensive community support provide a cost-effective solution compared to proprietary alternatives.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9346" y="376595"/>
            <a:ext cx="3604260" cy="450413"/>
          </a:xfrm>
          <a:prstGeom prst="rect">
            <a:avLst/>
          </a:prstGeom>
          <a:noFill/>
        </p:spPr>
        <p:txBody>
          <a:bodyPr wrap="none" lIns="0" tIns="0" rIns="0" bIns="0" rtlCol="0" anchor="t"/>
          <a:lstStyle/>
          <a:p>
            <a:pPr marL="0" indent="0">
              <a:lnSpc>
                <a:spcPts val="3500"/>
              </a:lnSpc>
              <a:buNone/>
            </a:pPr>
            <a:r>
              <a:rPr lang="en-US" sz="28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Project Outputs</a:t>
            </a:r>
            <a:endParaRPr lang="en-US" sz="2800" dirty="0"/>
          </a:p>
        </p:txBody>
      </p:sp>
      <p:pic>
        <p:nvPicPr>
          <p:cNvPr id="3" name="Image 0" descr="preencoded.png"/>
          <p:cNvPicPr>
            <a:picLocks noChangeAspect="1"/>
          </p:cNvPicPr>
          <p:nvPr/>
        </p:nvPicPr>
        <p:blipFill>
          <a:blip r:embed="rId1"/>
          <a:stretch>
            <a:fillRect/>
          </a:stretch>
        </p:blipFill>
        <p:spPr>
          <a:xfrm>
            <a:off x="479346" y="1100852"/>
            <a:ext cx="6733103" cy="4161353"/>
          </a:xfrm>
          <a:prstGeom prst="rect">
            <a:avLst/>
          </a:prstGeom>
        </p:spPr>
      </p:pic>
      <p:sp>
        <p:nvSpPr>
          <p:cNvPr id="4" name="Text 1"/>
          <p:cNvSpPr/>
          <p:nvPr/>
        </p:nvSpPr>
        <p:spPr>
          <a:xfrm>
            <a:off x="479346" y="5262205"/>
            <a:ext cx="1802130" cy="225266"/>
          </a:xfrm>
          <a:prstGeom prst="rect">
            <a:avLst/>
          </a:prstGeom>
          <a:noFill/>
        </p:spPr>
        <p:txBody>
          <a:bodyPr wrap="none" lIns="0" tIns="0" rIns="0" bIns="0" rtlCol="0" anchor="t"/>
          <a:lstStyle/>
          <a:p>
            <a:pPr marL="0" indent="0" algn="l">
              <a:lnSpc>
                <a:spcPts val="1750"/>
              </a:lnSpc>
              <a:buNone/>
            </a:pPr>
            <a:endParaRPr lang="en-US" sz="1400" dirty="0"/>
          </a:p>
        </p:txBody>
      </p:sp>
      <p:pic>
        <p:nvPicPr>
          <p:cNvPr id="5" name="Image 1" descr="preencoded.png"/>
          <p:cNvPicPr>
            <a:picLocks noChangeAspect="1"/>
          </p:cNvPicPr>
          <p:nvPr/>
        </p:nvPicPr>
        <p:blipFill>
          <a:blip r:embed="rId2"/>
          <a:stretch>
            <a:fillRect/>
          </a:stretch>
        </p:blipFill>
        <p:spPr>
          <a:xfrm>
            <a:off x="7417832" y="1100852"/>
            <a:ext cx="6733223" cy="4161353"/>
          </a:xfrm>
          <a:prstGeom prst="rect">
            <a:avLst/>
          </a:prstGeom>
        </p:spPr>
      </p:pic>
      <p:sp>
        <p:nvSpPr>
          <p:cNvPr id="6" name="Text 2"/>
          <p:cNvSpPr/>
          <p:nvPr/>
        </p:nvSpPr>
        <p:spPr>
          <a:xfrm>
            <a:off x="7417832" y="5262205"/>
            <a:ext cx="1802130" cy="225266"/>
          </a:xfrm>
          <a:prstGeom prst="rect">
            <a:avLst/>
          </a:prstGeom>
          <a:noFill/>
        </p:spPr>
        <p:txBody>
          <a:bodyPr wrap="none" lIns="0" tIns="0" rIns="0" bIns="0" rtlCol="0" anchor="t"/>
          <a:lstStyle/>
          <a:p>
            <a:pPr marL="0" indent="0" algn="l">
              <a:lnSpc>
                <a:spcPts val="1750"/>
              </a:lnSpc>
              <a:buNone/>
            </a:pPr>
            <a:endParaRPr lang="en-US" sz="1400" dirty="0"/>
          </a:p>
        </p:txBody>
      </p:sp>
      <p:pic>
        <p:nvPicPr>
          <p:cNvPr id="7" name="Image 2" descr="preencoded.png"/>
          <p:cNvPicPr>
            <a:picLocks noChangeAspect="1"/>
          </p:cNvPicPr>
          <p:nvPr/>
        </p:nvPicPr>
        <p:blipFill>
          <a:blip r:embed="rId3"/>
          <a:stretch>
            <a:fillRect/>
          </a:stretch>
        </p:blipFill>
        <p:spPr>
          <a:xfrm>
            <a:off x="479346" y="5416272"/>
            <a:ext cx="5987058" cy="33660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886313"/>
            <a:ext cx="7868245" cy="983575"/>
          </a:xfrm>
          <a:prstGeom prst="rect">
            <a:avLst/>
          </a:prstGeom>
          <a:noFill/>
        </p:spPr>
        <p:txBody>
          <a:bodyPr wrap="none" lIns="0" tIns="0" rIns="0" bIns="0" rtlCol="0" anchor="t"/>
          <a:lstStyle/>
          <a:p>
            <a:pPr marL="0" indent="0">
              <a:lnSpc>
                <a:spcPts val="7700"/>
              </a:lnSpc>
              <a:buNone/>
            </a:pPr>
            <a:r>
              <a:rPr lang="en-US" sz="61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Conclusion</a:t>
            </a:r>
            <a:endParaRPr lang="en-US" sz="6150" dirty="0"/>
          </a:p>
        </p:txBody>
      </p:sp>
      <p:sp>
        <p:nvSpPr>
          <p:cNvPr id="3" name="Text 1"/>
          <p:cNvSpPr/>
          <p:nvPr/>
        </p:nvSpPr>
        <p:spPr>
          <a:xfrm>
            <a:off x="758309" y="4303157"/>
            <a:ext cx="13113782" cy="1040130"/>
          </a:xfrm>
          <a:prstGeom prst="rect">
            <a:avLst/>
          </a:prstGeom>
          <a:noFill/>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This presentation outlined the key considerations for effective DDoS attack detection, emphasizing the role of MySQL in this crucial process. We explored the various benefits of using MySQL, including its reliability, scalability, and cost-effectiveness, making it a powerful tool for safeguarding networks from malicious attacks.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5283</Words>
  <Application>WPS Presentation</Application>
  <PresentationFormat>On-screen Show (16:9)</PresentationFormat>
  <Paragraphs>140</Paragraphs>
  <Slides>9</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Dela Gothic One</vt:lpstr>
      <vt:lpstr>Dela Gothic One</vt:lpstr>
      <vt:lpstr>Dela Gothic One</vt:lpstr>
      <vt:lpstr>DM Sans</vt:lpstr>
      <vt:lpstr>DM Sans</vt:lpstr>
      <vt:lpstr>DM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PRATIK BAGADE</cp:lastModifiedBy>
  <cp:revision>2</cp:revision>
  <dcterms:created xsi:type="dcterms:W3CDTF">2024-09-18T17:40:00Z</dcterms:created>
  <dcterms:modified xsi:type="dcterms:W3CDTF">2024-09-20T04:53:52Z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4BB60F4969844E53A26B6DA0ED07C2F8_12</vt:lpwstr>
  </property>
  <property fmtid="{D5CDD505-2E9C-101B-9397-08002B2CF9AE}" pid="3" name="KSOProductBuildVer">
    <vt:lpwstr>1033-12.2.0.18283</vt:lpwstr>
  </property>
</Properties>
</file>